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9" r:id="rId2"/>
    <p:sldId id="274" r:id="rId3"/>
    <p:sldId id="261" r:id="rId4"/>
    <p:sldId id="275" r:id="rId5"/>
    <p:sldId id="265" r:id="rId6"/>
    <p:sldId id="272" r:id="rId7"/>
    <p:sldId id="273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63" r:id="rId20"/>
    <p:sldId id="264" r:id="rId21"/>
    <p:sldId id="270" r:id="rId22"/>
    <p:sldId id="288" r:id="rId23"/>
    <p:sldId id="287" r:id="rId24"/>
    <p:sldId id="289" r:id="rId25"/>
    <p:sldId id="271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ACEB0-0C20-49AB-AFE6-DAADD8F556B9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3B3E9-762F-400A-83A4-2FC800C5E1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3989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7196EA-52A0-42FC-B649-401B579596C9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7415A4-E485-40C9-8D78-B88A52EAD31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96EA-52A0-42FC-B649-401B579596C9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5A4-E485-40C9-8D78-B88A52EAD31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96EA-52A0-42FC-B649-401B579596C9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5A4-E485-40C9-8D78-B88A52EAD31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7196EA-52A0-42FC-B649-401B579596C9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7415A4-E485-40C9-8D78-B88A52EAD31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7196EA-52A0-42FC-B649-401B579596C9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7415A4-E485-40C9-8D78-B88A52EAD31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96EA-52A0-42FC-B649-401B579596C9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5A4-E485-40C9-8D78-B88A52EAD31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96EA-52A0-42FC-B649-401B579596C9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5A4-E485-40C9-8D78-B88A52EAD31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7196EA-52A0-42FC-B649-401B579596C9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7415A4-E485-40C9-8D78-B88A52EAD31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96EA-52A0-42FC-B649-401B579596C9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5A4-E485-40C9-8D78-B88A52EAD31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7196EA-52A0-42FC-B649-401B579596C9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7415A4-E485-40C9-8D78-B88A52EAD31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7196EA-52A0-42FC-B649-401B579596C9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7415A4-E485-40C9-8D78-B88A52EAD31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7196EA-52A0-42FC-B649-401B579596C9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7415A4-E485-40C9-8D78-B88A52EAD31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7467600" cy="1143000"/>
          </a:xfrm>
        </p:spPr>
        <p:txBody>
          <a:bodyPr>
            <a:normAutofit/>
          </a:bodyPr>
          <a:lstStyle/>
          <a:p>
            <a:r>
              <a:rPr lang="en-US" altLang="zh-TW" sz="6000" b="1" dirty="0" smtClean="0">
                <a:solidFill>
                  <a:schemeClr val="accent2">
                    <a:lumMod val="50000"/>
                  </a:schemeClr>
                </a:solidFill>
              </a:rPr>
              <a:t>Graduation Project</a:t>
            </a:r>
            <a:endParaRPr lang="zh-TW" altLang="en-US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8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79567974"/>
              </p:ext>
            </p:extLst>
          </p:nvPr>
        </p:nvGraphicFramePr>
        <p:xfrm>
          <a:off x="323528" y="908726"/>
          <a:ext cx="8280921" cy="5577664"/>
        </p:xfrm>
        <a:graphic>
          <a:graphicData uri="http://schemas.openxmlformats.org/drawingml/2006/table">
            <a:tbl>
              <a:tblPr firstRow="1" lastCol="1">
                <a:tableStyleId>{F5AB1C69-6EDB-4FF4-983F-18BD219EF322}</a:tableStyleId>
              </a:tblPr>
              <a:tblGrid>
                <a:gridCol w="720080"/>
                <a:gridCol w="864096"/>
                <a:gridCol w="1008112"/>
                <a:gridCol w="1512168"/>
                <a:gridCol w="2592288"/>
                <a:gridCol w="1584177"/>
              </a:tblGrid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桌次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呈現方式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主題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負責老師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學生名單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順序</a:t>
                      </a:r>
                      <a:endParaRPr lang="zh-TW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1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胡志祥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周楚媛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陳冠蒿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黃珮慈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林彥彣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吳秋慧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孔心妤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吳麗英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陳怡婷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黃琳雅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魏盈甄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羅宜柔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林珈宸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林郡芝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顏冠如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胡志祥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柯妮君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盧潔珉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社會福利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喬惠芝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李彤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吳秋慧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彭廣寧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蘇榮昌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游紋郡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許庭愷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李幸昌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曾建綱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梁瀚文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劉書豪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胡漢霖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吳秋慧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張學尹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王寂岑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黃瑞琳、彭筱嬋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羅宜柔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郭威寶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蔡珮琪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林姿妘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林德志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藍麗芬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林柏亭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曾建綱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張家綾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林郁庭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黃俞瑄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羅宜柔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廖子喻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徐渝涵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喬惠芝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侯佑蓁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張淇淇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曾鈺婷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翁一珍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留苗庭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方彥筑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李涓萍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羅宜柔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周筱諠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楊于靚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洪錦心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湯旻融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王郁綾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蔣易珊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張妮娜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邱雯宣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en-US" altLang="zh-TW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標題 1"/>
          <p:cNvSpPr txBox="1">
            <a:spLocks/>
          </p:cNvSpPr>
          <p:nvPr/>
        </p:nvSpPr>
        <p:spPr>
          <a:xfrm>
            <a:off x="704800" y="404664"/>
            <a:ext cx="7467600" cy="778098"/>
          </a:xfrm>
          <a:prstGeom prst="rect">
            <a:avLst/>
          </a:prstGeom>
        </p:spPr>
        <p:txBody>
          <a:bodyPr vert="horz" anchor="b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教學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&amp;</a:t>
            </a:r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翻譯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組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順序名單</a:t>
            </a:r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zh-TW" altLang="en-U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向下箭號 5"/>
          <p:cNvSpPr/>
          <p:nvPr/>
        </p:nvSpPr>
        <p:spPr>
          <a:xfrm>
            <a:off x="7524328" y="112537"/>
            <a:ext cx="648072" cy="72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204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670885" y="126876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上台時間：</a:t>
            </a:r>
            <a:r>
              <a:rPr lang="zh-TW" altLang="en-US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每組</a:t>
            </a:r>
            <a:r>
              <a:rPr lang="en-US" altLang="zh-TW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5-7</a:t>
            </a:r>
            <a:r>
              <a:rPr lang="zh-TW" altLang="en-US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分鐘 </a:t>
            </a:r>
            <a:endParaRPr lang="en-US" altLang="zh-TW" dirty="0" smtClean="0">
              <a:solidFill>
                <a:srgbClr val="FF0000"/>
              </a:solidFill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marL="0" indent="0">
              <a:buFont typeface="Wingdings"/>
              <a:buNone/>
            </a:pP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　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*</a:t>
            </a:r>
            <a:r>
              <a:rPr lang="zh-TW" altLang="en-US" dirty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５</a:t>
            </a:r>
            <a:r>
              <a:rPr lang="zh-TW" altLang="en-US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分鐘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會響鈴１次提醒。</a:t>
            </a:r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　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*</a:t>
            </a:r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聽到</a:t>
            </a:r>
            <a:r>
              <a:rPr lang="zh-TW" altLang="en-US" dirty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第２次響鈴</a:t>
            </a:r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則迅速結束並走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下台（第７分鐘）。</a:t>
            </a:r>
            <a:endParaRPr lang="en-US" altLang="zh-TW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報告內容項目：自由選擇以下報告項目</a:t>
            </a:r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marL="822960" lvl="1" indent="-457200">
              <a:buFont typeface="+mj-lt"/>
              <a:buAutoNum type="alphaUcPeriod"/>
            </a:pPr>
            <a:r>
              <a:rPr lang="en-US" altLang="zh-TW" sz="2400" dirty="0"/>
              <a:t>the process of getting the project </a:t>
            </a:r>
            <a:r>
              <a:rPr lang="en-US" altLang="zh-TW" sz="2400" dirty="0" smtClean="0"/>
              <a:t>done</a:t>
            </a:r>
            <a:endParaRPr lang="zh-TW" altLang="zh-TW" sz="2400" dirty="0"/>
          </a:p>
          <a:p>
            <a:pPr marL="822960" lvl="1" indent="-457200">
              <a:buFont typeface="+mj-lt"/>
              <a:buAutoNum type="alphaUcPeriod"/>
            </a:pPr>
            <a:r>
              <a:rPr lang="en-US" altLang="zh-TW" sz="2400" dirty="0"/>
              <a:t>the difficulties met</a:t>
            </a:r>
            <a:endParaRPr lang="zh-TW" altLang="zh-TW" sz="2400" dirty="0"/>
          </a:p>
          <a:p>
            <a:pPr marL="822960" lvl="1" indent="-457200">
              <a:buFont typeface="+mj-lt"/>
              <a:buAutoNum type="alphaUcPeriod"/>
            </a:pPr>
            <a:r>
              <a:rPr lang="en-US" altLang="zh-TW" sz="2400" dirty="0"/>
              <a:t>the solutions</a:t>
            </a:r>
            <a:endParaRPr lang="zh-TW" altLang="zh-TW" sz="2400" dirty="0"/>
          </a:p>
          <a:p>
            <a:pPr marL="822960" lvl="1" indent="-457200">
              <a:buFont typeface="+mj-lt"/>
              <a:buAutoNum type="alphaUcPeriod"/>
            </a:pPr>
            <a:r>
              <a:rPr lang="en-US" altLang="zh-TW" sz="2400" dirty="0"/>
              <a:t>the fun parts</a:t>
            </a:r>
            <a:endParaRPr lang="zh-TW" altLang="zh-TW" sz="2400" dirty="0"/>
          </a:p>
          <a:p>
            <a:pPr marL="822960" lvl="1" indent="-457200">
              <a:buFont typeface="+mj-lt"/>
              <a:buAutoNum type="alphaUcPeriod"/>
            </a:pPr>
            <a:r>
              <a:rPr lang="en-US" altLang="zh-TW" sz="2400" dirty="0"/>
              <a:t>the parts that they are proud of.</a:t>
            </a:r>
            <a:endParaRPr lang="zh-TW" altLang="zh-TW" sz="2400" dirty="0"/>
          </a:p>
          <a:p>
            <a:pPr marL="822960" lvl="1" indent="-457200">
              <a:buFont typeface="+mj-lt"/>
              <a:buAutoNum type="alphaUcPeriod"/>
            </a:pPr>
            <a:r>
              <a:rPr lang="en-US" altLang="zh-TW" sz="2400" dirty="0"/>
              <a:t>what is learned through the ordeal.</a:t>
            </a:r>
            <a:endParaRPr lang="zh-TW" altLang="zh-TW" sz="2400" dirty="0"/>
          </a:p>
          <a:p>
            <a:endParaRPr lang="zh-TW" altLang="en-US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70885" y="408734"/>
            <a:ext cx="7467600" cy="778098"/>
          </a:xfrm>
          <a:prstGeom prst="rect">
            <a:avLst/>
          </a:prstGeom>
        </p:spPr>
        <p:txBody>
          <a:bodyPr vert="horz" anchor="b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教學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&amp;</a:t>
            </a:r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翻譯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組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報告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注意事項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/>
            </a:r>
            <a:br>
              <a:rPr lang="zh-TW" altLang="zh-TW" sz="3600" b="1" dirty="0" smtClean="0">
                <a:solidFill>
                  <a:srgbClr val="FF0000"/>
                </a:solidFill>
              </a:rPr>
            </a:br>
            <a:endParaRPr lang="zh-TW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2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46482060"/>
              </p:ext>
            </p:extLst>
          </p:nvPr>
        </p:nvGraphicFramePr>
        <p:xfrm>
          <a:off x="251522" y="1124744"/>
          <a:ext cx="8496942" cy="5256593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902774"/>
                <a:gridCol w="902774"/>
                <a:gridCol w="902774"/>
                <a:gridCol w="2892220"/>
                <a:gridCol w="2896400"/>
              </a:tblGrid>
              <a:tr h="30865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桌次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呈現方式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主題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負責老師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學生名單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周則銘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黃子家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觀光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黃湘怡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王韻婷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張芸錡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楊靖儀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蔡松育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周則銘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林昀萱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喬惠芝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杜貴如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曾柚壹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郭宇茹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吳麗英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陳怡婷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陳彥舟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盧美妃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柯柔安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盧美妃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劉持芬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楊馥華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1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盧美妃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林依吟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林柏瓏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蔡佳霜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林宜鋒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蔡禮安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葉聖綸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觀光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吳麗英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陳怡婷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廖芳琪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林思諭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劉依綺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Sato </a:t>
                      </a:r>
                      <a:r>
                        <a:rPr lang="en-US" sz="1200" u="none" strike="noStrike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Nonoko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楊千瑩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紀育如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鄭閔今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陳翊菁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張庭瑜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林秀珍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Kurniawan</a:t>
                      </a:r>
                      <a:r>
                        <a:rPr 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Amala</a:t>
                      </a:r>
                      <a:r>
                        <a:rPr 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Kristovia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觀光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喬惠芝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大場雛子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社會福利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吳麗英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陳怡婷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黃宜婷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洪婕語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顏婉毅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吳麗英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陳怡婷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周沛琦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鐘喬馨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楊茜雯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吳麗英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陳怡婷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邱郁嵐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何孟薇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張庭瑜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63" marR="7263" marT="7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標題 1"/>
          <p:cNvSpPr txBox="1">
            <a:spLocks/>
          </p:cNvSpPr>
          <p:nvPr/>
        </p:nvSpPr>
        <p:spPr>
          <a:xfrm>
            <a:off x="670885" y="408734"/>
            <a:ext cx="7467600" cy="778098"/>
          </a:xfrm>
          <a:prstGeom prst="rect">
            <a:avLst/>
          </a:prstGeom>
        </p:spPr>
        <p:txBody>
          <a:bodyPr vert="horz" anchor="b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商業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&amp;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觀光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&amp;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社會福利組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桌次名單</a:t>
            </a:r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zh-TW" altLang="en-U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56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844925"/>
              </p:ext>
            </p:extLst>
          </p:nvPr>
        </p:nvGraphicFramePr>
        <p:xfrm>
          <a:off x="251519" y="836717"/>
          <a:ext cx="8496944" cy="5474706"/>
        </p:xfrm>
        <a:graphic>
          <a:graphicData uri="http://schemas.openxmlformats.org/drawingml/2006/table">
            <a:tbl>
              <a:tblPr firstRow="1" lastCol="1">
                <a:tableStyleId>{21E4AEA4-8DFA-4A89-87EB-49C32662AFE0}</a:tableStyleId>
              </a:tblPr>
              <a:tblGrid>
                <a:gridCol w="939754"/>
                <a:gridCol w="939754"/>
                <a:gridCol w="939754"/>
                <a:gridCol w="1722883"/>
                <a:gridCol w="3015045"/>
                <a:gridCol w="939754"/>
              </a:tblGrid>
              <a:tr h="30726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桌次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呈現方式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主題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負責老師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學生名單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順序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  <a:tr h="3072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周則銘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黃子家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  <a:tr h="3072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盧美妃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柯柔安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  <a:tr h="3072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觀光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吳麗英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陳怡婷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廖芳琪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林思諭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  <a:tr h="3072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觀光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劉依綺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Sato </a:t>
                      </a:r>
                      <a:r>
                        <a:rPr lang="en-US" sz="1200" u="none" strike="noStrike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Nonoko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  <a:tr h="3072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盧美妃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劉持芬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楊馥華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  <a:tr h="3072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盧美妃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林依吟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  <a:tr h="3072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林柏瓏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蔡佳霜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林宜鋒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蔡禮安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葉聖綸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  <a:tr h="2491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觀光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喬惠芝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大場雛子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  <a:tr h="3072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觀光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楊千瑩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紀育如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鄭閔今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陳翊菁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張庭瑜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  <a:tr h="3072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觀光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林秀珍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Kurniawan</a:t>
                      </a:r>
                      <a:r>
                        <a:rPr 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Amala</a:t>
                      </a:r>
                      <a:r>
                        <a:rPr 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Kristovia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  <a:tr h="3072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觀光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黃湘怡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王韻婷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張芸錡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楊靖儀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蔡松育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  <a:tr h="3072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觀光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周則銘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林昀萱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  <a:tr h="3072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喬惠芝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杜貴如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曾柚壹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郭宇茹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  <a:tr h="3072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社會福利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吳麗英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陳怡婷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黃宜婷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洪婕語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顏婉毅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  <a:tr h="3072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吳麗英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陳怡婷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周沛琦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鐘喬馨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楊茜雯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  <a:tr h="3072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吳麗英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陳怡婷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陳彥舟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  <a:tr h="3072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吳麗英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陳怡婷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邱郁嵐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何孟薇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張庭瑜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95" marR="7395" marT="7395" marB="0" anchor="ctr"/>
                </a:tc>
              </a:tr>
            </a:tbl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>
          <a:xfrm>
            <a:off x="661270" y="202630"/>
            <a:ext cx="7467600" cy="778098"/>
          </a:xfrm>
          <a:prstGeom prst="rect">
            <a:avLst/>
          </a:prstGeom>
        </p:spPr>
        <p:txBody>
          <a:bodyPr vert="horz" anchor="b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商業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&amp;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觀光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&amp;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社會福利組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順序名單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/>
            </a:r>
            <a:br>
              <a:rPr lang="zh-TW" altLang="zh-TW" sz="3600" b="1" dirty="0" smtClean="0">
                <a:solidFill>
                  <a:srgbClr val="FF0000"/>
                </a:solidFill>
              </a:rPr>
            </a:br>
            <a:endParaRPr lang="zh-TW" alt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向下箭號 5"/>
          <p:cNvSpPr/>
          <p:nvPr/>
        </p:nvSpPr>
        <p:spPr>
          <a:xfrm>
            <a:off x="8028384" y="112537"/>
            <a:ext cx="648072" cy="72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092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704800" y="1480402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上台時間：</a:t>
            </a:r>
            <a:r>
              <a:rPr lang="zh-TW" altLang="en-US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每組</a:t>
            </a:r>
            <a:r>
              <a:rPr lang="zh-TW" altLang="en-US" dirty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５</a:t>
            </a:r>
            <a:r>
              <a:rPr lang="en-US" altLang="zh-TW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-</a:t>
            </a:r>
            <a:r>
              <a:rPr lang="zh-TW" altLang="en-US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７分鐘 </a:t>
            </a:r>
            <a:endParaRPr lang="en-US" altLang="zh-TW" dirty="0" smtClean="0">
              <a:solidFill>
                <a:srgbClr val="FF0000"/>
              </a:solidFill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　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*</a:t>
            </a:r>
            <a:r>
              <a:rPr lang="zh-TW" altLang="en-US" dirty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５分鐘</a:t>
            </a:r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會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響鈴１次提醒</a:t>
            </a:r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。</a:t>
            </a:r>
            <a:endParaRPr lang="en-US" altLang="zh-TW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　</a:t>
            </a:r>
            <a:r>
              <a:rPr lang="en-US" altLang="zh-TW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*</a:t>
            </a:r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聽到</a:t>
            </a:r>
            <a:r>
              <a:rPr lang="zh-TW" altLang="en-US" dirty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第２次響鈴</a:t>
            </a:r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則迅速結束並走下台（第７分鐘）。</a:t>
            </a:r>
            <a:endParaRPr lang="en-US" altLang="zh-TW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報告內容項目：</a:t>
            </a:r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marL="822960" lvl="1" indent="-457200">
              <a:buFont typeface="+mj-lt"/>
              <a:buAutoNum type="alphaUcPeriod"/>
            </a:pP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Motivation of doing this project</a:t>
            </a:r>
            <a:endParaRPr lang="zh-TW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22960" lvl="1" indent="-457200">
              <a:buFont typeface="+mj-lt"/>
              <a:buAutoNum type="alphaUcPeriod"/>
            </a:pP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Summary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of the content</a:t>
            </a:r>
            <a:endParaRPr lang="zh-TW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22960" lvl="1" indent="-457200">
              <a:buFont typeface="+mj-lt"/>
              <a:buAutoNum type="alphaUcPeriod"/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Optional 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what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they learned</a:t>
            </a:r>
            <a:endParaRPr lang="zh-TW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11560" y="476672"/>
            <a:ext cx="7467600" cy="778098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</a:rPr>
              <a:t>商業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</a:rPr>
              <a:t>&amp;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</a:rPr>
              <a:t>觀光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</a:rPr>
              <a:t>&amp;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</a:rPr>
              <a:t>社會福利組別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</a:rPr>
              <a:t>報告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注意事項</a:t>
            </a:r>
            <a:r>
              <a:rPr lang="zh-TW" altLang="zh-TW" sz="28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zh-TW" altLang="zh-TW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zh-TW" alt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06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0784" y="183778"/>
            <a:ext cx="7467600" cy="724942"/>
          </a:xfrm>
        </p:spPr>
        <p:txBody>
          <a:bodyPr vert="horz" anchor="b">
            <a:normAutofit/>
          </a:bodyPr>
          <a:lstStyle/>
          <a:p>
            <a:pPr algn="ctr"/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</a:rPr>
              <a:t>交換</a:t>
            </a:r>
            <a:r>
              <a:rPr lang="en-US" altLang="zh-TW" sz="3600" b="1" dirty="0">
                <a:solidFill>
                  <a:schemeClr val="accent2">
                    <a:lumMod val="50000"/>
                  </a:schemeClr>
                </a:solidFill>
              </a:rPr>
              <a:t>&amp;</a:t>
            </a: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</a:rPr>
              <a:t>實習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組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桌次名單</a:t>
            </a:r>
            <a:endParaRPr lang="zh-TW" alt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072569"/>
              </p:ext>
            </p:extLst>
          </p:nvPr>
        </p:nvGraphicFramePr>
        <p:xfrm>
          <a:off x="323528" y="980728"/>
          <a:ext cx="8208913" cy="5472612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476262"/>
                <a:gridCol w="1476262"/>
                <a:gridCol w="1476262"/>
                <a:gridCol w="2303865"/>
                <a:gridCol w="1476262"/>
              </a:tblGrid>
              <a:tr h="30403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桌次</a:t>
                      </a:r>
                      <a:endParaRPr lang="zh-TW" altLang="en-US" sz="16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呈現方式</a:t>
                      </a:r>
                      <a:endParaRPr lang="zh-TW" altLang="en-US" sz="16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主題</a:t>
                      </a:r>
                      <a:endParaRPr lang="zh-TW" altLang="en-US" sz="16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負責老師</a:t>
                      </a:r>
                      <a:endParaRPr lang="zh-TW" altLang="en-US" sz="16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學生名單</a:t>
                      </a:r>
                      <a:endParaRPr lang="zh-TW" altLang="en-US" sz="16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交換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盧美妃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蔡晨心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羅輝倫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張芷菱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陳蓮娜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林宣甫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廖宜虹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李鈺婕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吳麗英</a:t>
                      </a:r>
                      <a:r>
                        <a:rPr lang="en-US" altLang="zh-TW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陳怡婷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王丞筠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吳麗英</a:t>
                      </a:r>
                      <a:r>
                        <a:rPr lang="en-US" altLang="zh-TW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陳怡婷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盧欣宜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張妮娜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郭吉祐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羅宜柔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陳又寧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蘇榮昌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楊俊銘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顏楚蓉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楊子萱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林秀珍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劉穎樺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陳蓮娜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蕭文珂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盧美妃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羅文妤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黃苡蓁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郭力豪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李怡瑩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潘可艾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黃苡蓁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李宜珊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黃苡蓁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曹庭瑜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86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71494244"/>
              </p:ext>
            </p:extLst>
          </p:nvPr>
        </p:nvGraphicFramePr>
        <p:xfrm>
          <a:off x="395536" y="1124744"/>
          <a:ext cx="8352926" cy="5460618"/>
        </p:xfrm>
        <a:graphic>
          <a:graphicData uri="http://schemas.openxmlformats.org/drawingml/2006/table">
            <a:tbl>
              <a:tblPr firstRow="1" lastCol="1">
                <a:tableStyleId>{00A15C55-8517-42AA-B614-E9B94910E393}</a:tableStyleId>
              </a:tblPr>
              <a:tblGrid>
                <a:gridCol w="1008112"/>
                <a:gridCol w="936104"/>
                <a:gridCol w="1152128"/>
                <a:gridCol w="1800200"/>
                <a:gridCol w="1728192"/>
                <a:gridCol w="1728190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桌次</a:t>
                      </a:r>
                      <a:endParaRPr lang="zh-TW" altLang="en-US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呈現方式</a:t>
                      </a:r>
                      <a:endParaRPr lang="zh-TW" altLang="en-US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主題</a:t>
                      </a:r>
                      <a:endParaRPr lang="zh-TW" altLang="en-US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負責老師</a:t>
                      </a:r>
                      <a:endParaRPr lang="zh-TW" altLang="en-US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學生名單</a:t>
                      </a:r>
                      <a:endParaRPr lang="zh-TW" altLang="en-US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抽籤順序</a:t>
                      </a:r>
                      <a:endParaRPr lang="zh-TW" altLang="en-US" sz="16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交換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盧美妃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蔡晨心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陳蓮娜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蕭文珂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交換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羅輝倫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張芷菱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張妮娜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郭吉祐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羅宜柔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陳又寧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TW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盧美妃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羅文妤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交換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陳蓮娜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林宣甫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en-US" altLang="zh-TW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蘇榮昌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楊俊銘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廖宜虹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李鈺婕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黃苡蓁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郭力豪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TW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吳麗英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陳怡婷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王丞筠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en-US" altLang="zh-TW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顏楚蓉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楊子萱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en-US" altLang="zh-TW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林秀珍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劉穎樺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en-US" altLang="zh-TW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李怡瑩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潘可艾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en-US" altLang="zh-TW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黃苡蓁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李宜珊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en-US" altLang="zh-TW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吳麗英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陳怡婷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盧欣宜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en-US" altLang="zh-TW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黃苡蓁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曹庭瑜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en-US" altLang="zh-TW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560784" y="183778"/>
            <a:ext cx="7467600" cy="724942"/>
          </a:xfrm>
        </p:spPr>
        <p:txBody>
          <a:bodyPr vert="horz" anchor="b">
            <a:normAutofit/>
          </a:bodyPr>
          <a:lstStyle/>
          <a:p>
            <a:pPr algn="ctr"/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</a:rPr>
              <a:t>交換</a:t>
            </a:r>
            <a:r>
              <a:rPr lang="en-US" altLang="zh-TW" sz="3600" b="1" dirty="0">
                <a:solidFill>
                  <a:schemeClr val="accent2">
                    <a:lumMod val="50000"/>
                  </a:schemeClr>
                </a:solidFill>
              </a:rPr>
              <a:t>&amp;</a:t>
            </a: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</a:rPr>
              <a:t>實習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組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報告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順序名單</a:t>
            </a:r>
            <a:endParaRPr lang="zh-TW" alt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向下箭號 5"/>
          <p:cNvSpPr/>
          <p:nvPr/>
        </p:nvSpPr>
        <p:spPr>
          <a:xfrm>
            <a:off x="7596336" y="260648"/>
            <a:ext cx="648072" cy="72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568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704800" y="148478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上台時間：</a:t>
            </a:r>
            <a:r>
              <a:rPr lang="zh-TW" altLang="en-US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每組</a:t>
            </a:r>
            <a:r>
              <a:rPr lang="en-US" altLang="zh-TW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6</a:t>
            </a:r>
            <a:r>
              <a:rPr lang="zh-TW" altLang="en-US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分鐘 </a:t>
            </a:r>
            <a:endParaRPr lang="en-US" altLang="zh-TW" dirty="0" smtClean="0">
              <a:solidFill>
                <a:srgbClr val="FF0000"/>
              </a:solidFill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marL="0" indent="0">
              <a:buFont typeface="Wingdings"/>
              <a:buNone/>
            </a:pP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　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*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最後</a:t>
            </a:r>
            <a:r>
              <a:rPr lang="zh-TW" altLang="en-US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２分鐘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會響鈴１次提醒。</a:t>
            </a:r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　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*</a:t>
            </a:r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聽到</a:t>
            </a:r>
            <a:r>
              <a:rPr lang="zh-TW" altLang="en-US" dirty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第２次響鈴</a:t>
            </a:r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則迅速結束並走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下台。</a:t>
            </a:r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報告內容項目：</a:t>
            </a:r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  由各組指導老師決定報告內容</a:t>
            </a:r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。</a:t>
            </a: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560784" y="183778"/>
            <a:ext cx="7467600" cy="72494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交換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&amp;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實習組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報告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注意事項</a:t>
            </a:r>
            <a:endParaRPr lang="zh-TW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58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67600" cy="1143000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桌次</a:t>
            </a:r>
            <a:r>
              <a:rPr lang="en-US" altLang="zh-TW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影片組別</a:t>
            </a:r>
            <a:r>
              <a:rPr lang="en-US" altLang="zh-TW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請注意</a:t>
            </a:r>
            <a:endParaRPr lang="zh-TW" altLang="en-US" sz="4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請找桌次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1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 的所有成員，自行找英文系蔡先生約時間學如何使用器材。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請大家時間務必統一，一次學完，勿麻煩蔡先生超過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2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次！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365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Project Display</a:t>
            </a:r>
            <a:endParaRPr lang="zh-TW" altLang="en-US" sz="4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07504" y="1345630"/>
            <a:ext cx="9036496" cy="532373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Ceremony</a:t>
            </a:r>
            <a:r>
              <a:rPr lang="zh-TW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 10</a:t>
            </a:r>
            <a:r>
              <a:rPr lang="en-US" altLang="zh-TW" sz="4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11:00 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.M.</a:t>
            </a:r>
          </a:p>
          <a:p>
            <a:pPr marL="0" indent="0">
              <a:buNone/>
            </a:pP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set up time: 9:00-10:30am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TW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Serving at your own table </a:t>
            </a:r>
          </a:p>
          <a:p>
            <a:pPr marL="0" indent="0">
              <a:buNone/>
            </a:pPr>
            <a:r>
              <a:rPr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 shift-2 </a:t>
            </a:r>
            <a:r>
              <a:rPr lang="en-US" altLang="zh-TW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hrs</a:t>
            </a: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/per student; 12/10-12/14   </a:t>
            </a:r>
          </a:p>
          <a:p>
            <a:pPr marL="0" indent="0">
              <a:buNone/>
            </a:pP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11:00~13:00)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TW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Reception </a:t>
            </a: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 shift-1hr/per student; 12/10-12/14 11:00~16:00) </a:t>
            </a:r>
          </a:p>
          <a:p>
            <a:pPr marL="0" indent="0">
              <a:buNone/>
            </a:pP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2302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424936" cy="6120680"/>
          </a:xfrm>
        </p:spPr>
        <p:txBody>
          <a:bodyPr>
            <a:normAutofit/>
          </a:bodyPr>
          <a:lstStyle/>
          <a:p>
            <a:r>
              <a:rPr lang="zh-TW" altLang="zh-TW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所有修課</a:t>
            </a:r>
            <a:r>
              <a:rPr lang="zh-TW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學生</a:t>
            </a:r>
            <a:r>
              <a:rPr lang="zh-TW" altLang="en-US" u="sng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必</a:t>
            </a:r>
            <a:r>
              <a:rPr lang="zh-TW" altLang="zh-TW" u="sng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須</a:t>
            </a:r>
            <a:r>
              <a:rPr lang="zh-TW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參加</a:t>
            </a:r>
            <a:r>
              <a:rPr lang="zh-TW" altLang="en-US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動態展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及</a:t>
            </a:r>
            <a:r>
              <a:rPr lang="zh-TW" altLang="en-US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靜態展</a:t>
            </a:r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靜態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展資訊如下</a:t>
            </a:r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　時間：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107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年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12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月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10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日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(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一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)~12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月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14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日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(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五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)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 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11:00am-4:00pm</a:t>
            </a:r>
          </a:p>
          <a:p>
            <a:pPr marL="0" indent="0">
              <a:buNone/>
            </a:pP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   地點：至善樓 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樓 藝術迴廊 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(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含開幕儀式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)</a:t>
            </a:r>
          </a:p>
          <a:p>
            <a:pPr marL="0" indent="0">
              <a:buNone/>
            </a:pPr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桌次設置時間：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12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月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10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日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(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一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)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  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9:00am-10:30am </a:t>
            </a:r>
          </a:p>
          <a:p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開幕儀式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時間：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12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月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10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日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(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一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)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  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11:00am(</a:t>
            </a:r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所有修課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生須參與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)</a:t>
            </a:r>
          </a:p>
          <a:p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每組需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輪值</a:t>
            </a:r>
            <a:r>
              <a:rPr lang="zh-TW" altLang="en-US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接待區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次，服務時段請來英文系辦公室填寫（僅能填空白表格）</a:t>
            </a:r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各組／人</a:t>
            </a:r>
            <a:r>
              <a:rPr lang="zh-TW" altLang="en-US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桌次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輪值：</a:t>
            </a:r>
            <a:r>
              <a:rPr lang="zh-TW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請</a:t>
            </a:r>
            <a:r>
              <a:rPr lang="zh-TW" altLang="zh-TW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確保星期一到五</a:t>
            </a:r>
            <a:r>
              <a:rPr lang="en-US" altLang="zh-TW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11:00-13:00</a:t>
            </a:r>
            <a:r>
              <a:rPr lang="zh-TW" altLang="zh-TW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都有人輪值，</a:t>
            </a:r>
            <a:r>
              <a:rPr lang="zh-TW" altLang="zh-TW" dirty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千萬不允空桌情形之</a:t>
            </a:r>
            <a:r>
              <a:rPr lang="zh-TW" altLang="zh-TW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發生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(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每人至少輪值一個時段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)</a:t>
            </a:r>
          </a:p>
          <a:p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開幕儀式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、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於</a:t>
            </a:r>
            <a:r>
              <a:rPr lang="zh-TW" altLang="en-US" b="1" u="sng" dirty="0">
                <a:solidFill>
                  <a:schemeClr val="accent3">
                    <a:lumMod val="75000"/>
                  </a:schemeClr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各自桌次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及</a:t>
            </a:r>
            <a:r>
              <a:rPr lang="zh-TW" altLang="en-US" b="1" u="sng" dirty="0" smtClean="0">
                <a:solidFill>
                  <a:schemeClr val="accent3">
                    <a:lumMod val="75000"/>
                  </a:schemeClr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接待處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輪值的同學</a:t>
            </a:r>
            <a:r>
              <a:rPr lang="zh-TW" altLang="en-US" b="1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請著正式服裝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。</a:t>
            </a:r>
            <a:endParaRPr lang="zh-TW" altLang="en-US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82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Project Display</a:t>
            </a:r>
            <a:endParaRPr lang="zh-TW" altLang="en-US" sz="4800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19256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 up at the English Main Office</a:t>
            </a:r>
          </a:p>
          <a:p>
            <a:pPr marL="0" indent="0">
              <a:buNone/>
            </a:pPr>
            <a:r>
              <a:rPr lang="en-US" altLang="zh-TW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(Students’ own table + reception) </a:t>
            </a:r>
          </a:p>
          <a:p>
            <a:pPr marL="0" indent="0">
              <a:buNone/>
            </a:pPr>
            <a:r>
              <a:rPr lang="en-US" altLang="zh-TW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4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from:</a:t>
            </a:r>
            <a:r>
              <a:rPr lang="zh-TW" altLang="en-US" sz="4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4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 19</a:t>
            </a:r>
            <a:r>
              <a:rPr lang="en-US" altLang="zh-TW" sz="4000" b="1" i="1" u="sng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4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</a:t>
            </a:r>
          </a:p>
          <a:p>
            <a:pPr marL="0" indent="0">
              <a:buNone/>
            </a:pPr>
            <a:endParaRPr lang="en-US" altLang="zh-TW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 outfit 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1284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Project presentation</a:t>
            </a:r>
            <a:endParaRPr lang="zh-TW" altLang="en-US" sz="4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5496" y="1556792"/>
            <a:ext cx="9217024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(</a:t>
            </a: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12/10-12/14 13:00~16:00)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Prize: $1500!</a:t>
            </a: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zh-TW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Thesis-</a:t>
            </a:r>
            <a:r>
              <a:rPr lang="en-US" altLang="zh-TW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zh-TW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&amp; Translation-</a:t>
            </a:r>
            <a:r>
              <a:rPr lang="en-US" altLang="zh-TW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zh-TW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Business, Tourism &amp; Social Studies- </a:t>
            </a:r>
            <a:r>
              <a:rPr lang="en-US" altLang="zh-TW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zh-TW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 outfit 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0421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84213" y="241300"/>
            <a:ext cx="7467600" cy="666750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靜態展－接待區輪值表</a:t>
            </a:r>
            <a:endParaRPr lang="zh-TW" altLang="en-US" sz="4800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" name="直線接點 5"/>
          <p:cNvCxnSpPr/>
          <p:nvPr/>
        </p:nvCxnSpPr>
        <p:spPr>
          <a:xfrm>
            <a:off x="217714" y="1227909"/>
            <a:ext cx="1257942" cy="4728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377576"/>
              </p:ext>
            </p:extLst>
          </p:nvPr>
        </p:nvGraphicFramePr>
        <p:xfrm>
          <a:off x="217714" y="980730"/>
          <a:ext cx="8242718" cy="5688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3831"/>
                <a:gridCol w="1313831"/>
                <a:gridCol w="1434304"/>
                <a:gridCol w="1434304"/>
                <a:gridCol w="1373224"/>
                <a:gridCol w="1373224"/>
              </a:tblGrid>
              <a:tr h="458629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12/10(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12/11(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12/12(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12/13(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12/14(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</a:tr>
              <a:tr h="1084795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11:00-12:00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胡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霖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豪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梁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婷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育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錡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許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愷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游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郡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琪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諭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葉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綸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鋒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</a:tr>
              <a:tr h="7803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妃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瑜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珊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豪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銘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杜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壹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蕭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珂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</a:tr>
              <a:tr h="898178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12:00-13:00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萍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留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庭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筑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華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蒿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慈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倫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錡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舟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</a:tr>
              <a:tr h="78728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銘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筠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宜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妘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志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</a:tr>
              <a:tr h="898178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13:00-14:00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 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菁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73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瑜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紀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江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誠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柯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君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珉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淳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津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邱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宣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</a:tr>
              <a:tr h="78124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大場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子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柯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江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豪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薇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恩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淇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鐘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琪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</a:tr>
            </a:tbl>
          </a:graphicData>
        </a:graphic>
      </p:graphicFrame>
      <p:cxnSp>
        <p:nvCxnSpPr>
          <p:cNvPr id="7" name="直線接點 6"/>
          <p:cNvCxnSpPr/>
          <p:nvPr/>
        </p:nvCxnSpPr>
        <p:spPr>
          <a:xfrm>
            <a:off x="221942" y="985422"/>
            <a:ext cx="1305018" cy="434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40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接點 5"/>
          <p:cNvCxnSpPr/>
          <p:nvPr/>
        </p:nvCxnSpPr>
        <p:spPr>
          <a:xfrm>
            <a:off x="107504" y="1167995"/>
            <a:ext cx="1224136" cy="50405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684213" y="241300"/>
            <a:ext cx="7467600" cy="666750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靜態</a:t>
            </a:r>
            <a:r>
              <a:rPr lang="zh-TW" alt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展－接待區輪值表</a:t>
            </a:r>
            <a:endParaRPr lang="zh-TW" altLang="en-US" sz="4800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403648" y="537651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桌</a:t>
            </a:r>
            <a:endParaRPr lang="zh-TW" altLang="en-US" sz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14915"/>
              </p:ext>
            </p:extLst>
          </p:nvPr>
        </p:nvGraphicFramePr>
        <p:xfrm>
          <a:off x="179512" y="1052736"/>
          <a:ext cx="8496942" cy="5688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2070"/>
                <a:gridCol w="1436798"/>
                <a:gridCol w="1437239"/>
                <a:gridCol w="1437239"/>
                <a:gridCol w="1436798"/>
                <a:gridCol w="1436798"/>
              </a:tblGrid>
              <a:tr h="550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12/10(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12/11(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12/12(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12/13(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12/14(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</a:tr>
              <a:tr h="12352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14:00-15:00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彭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祐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萱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鋒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萱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寧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瑄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邱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嵐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何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薇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85 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瑜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</a:tr>
              <a:tr h="109759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湯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融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蔣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珊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潘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艾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丁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許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婷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靚 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吟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</a:tr>
              <a:tr h="140250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15:00-16:00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徐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芝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宋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廷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倫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孔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妤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魏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甄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</a:tr>
              <a:tr h="14025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語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寶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妤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鍾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馨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雯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 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Sato Nonoko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彭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寧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尹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45240" marR="45240" marT="0" marB="0" anchor="ctr"/>
                </a:tc>
              </a:tr>
            </a:tbl>
          </a:graphicData>
        </a:graphic>
      </p:graphicFrame>
      <p:cxnSp>
        <p:nvCxnSpPr>
          <p:cNvPr id="7" name="直線接點 6"/>
          <p:cNvCxnSpPr/>
          <p:nvPr/>
        </p:nvCxnSpPr>
        <p:spPr>
          <a:xfrm>
            <a:off x="179512" y="1052736"/>
            <a:ext cx="1338570" cy="53636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8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1844824"/>
            <a:ext cx="7467600" cy="1143000"/>
          </a:xfrm>
        </p:spPr>
        <p:txBody>
          <a:bodyPr vert="horz" anchor="b">
            <a:normAutofit fontScale="90000"/>
          </a:bodyPr>
          <a:lstStyle/>
          <a:p>
            <a:pPr algn="ctr"/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請於</a:t>
            </a:r>
            <a:r>
              <a:rPr lang="en-US" altLang="zh-TW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lang="zh-TW" altLang="en-US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日以前</a:t>
            </a: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，將各自桌次的輪值表繳回系辦公室！</a:t>
            </a:r>
            <a:br>
              <a:rPr lang="zh-TW" altLang="en-US" sz="36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36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827584" y="3212976"/>
            <a:ext cx="7467600" cy="1143000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>
            <a:lvl1pPr algn="ctr">
              <a:spcBef>
                <a:spcPct val="0"/>
              </a:spcBef>
              <a:buNone/>
              <a:defRPr kumimoji="0" sz="3600" b="1" cap="small" baseline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尚未填寫靜態展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接待區的同學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現在到前方來填寫！</a:t>
            </a:r>
          </a:p>
        </p:txBody>
      </p:sp>
    </p:spTree>
    <p:extLst>
      <p:ext uri="{BB962C8B-B14F-4D97-AF65-F5344CB8AC3E}">
        <p14:creationId xmlns:p14="http://schemas.microsoft.com/office/powerpoint/2010/main" val="19323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0"/>
            <a:ext cx="4968552" cy="69297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590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 noGrp="1"/>
          </p:cNvSpPr>
          <p:nvPr>
            <p:ph type="title"/>
          </p:nvPr>
        </p:nvSpPr>
        <p:spPr>
          <a:xfrm>
            <a:off x="457200" y="430639"/>
            <a:ext cx="7467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buNone/>
              <a:defRPr kumimoji="0" sz="4800" b="1" cap="small" baseline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l"/>
            <a:r>
              <a:rPr lang="en-US" altLang="zh-TW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Display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1556792"/>
            <a:ext cx="8864686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19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292466" y="476672"/>
            <a:ext cx="8075240" cy="61206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動態展資訊如下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:</a:t>
            </a:r>
          </a:p>
          <a:p>
            <a:pPr marL="0" indent="0">
              <a:buFont typeface="Wingdings"/>
              <a:buNone/>
            </a:pP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　時間：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107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年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12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月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10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日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(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一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)~12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月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14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日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(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五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)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 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1:00pm-4:00pm</a:t>
            </a:r>
          </a:p>
          <a:p>
            <a:pPr marL="0" indent="0">
              <a:buNone/>
            </a:pP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   地點：</a:t>
            </a:r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公簡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廳 </a:t>
            </a:r>
            <a:r>
              <a:rPr lang="en-US" altLang="zh-TW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K101 (</a:t>
            </a:r>
            <a:r>
              <a:rPr lang="en-US" altLang="zh-TW" dirty="0" err="1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Gongjian</a:t>
            </a:r>
            <a:r>
              <a:rPr lang="en-US" altLang="zh-TW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 Hall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)</a:t>
            </a:r>
          </a:p>
          <a:p>
            <a:r>
              <a:rPr lang="zh-TW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各</a:t>
            </a:r>
            <a:r>
              <a:rPr lang="zh-TW" altLang="zh-TW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組皆需至少指派一名學生上台簡報</a:t>
            </a:r>
            <a:r>
              <a:rPr lang="en-US" altLang="zh-TW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(</a:t>
            </a:r>
            <a:r>
              <a:rPr lang="zh-TW" altLang="zh-TW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如為學生個人作品，則由該名學生上台，小組作品則由指導老師決定選派方式</a:t>
            </a:r>
            <a:r>
              <a:rPr lang="en-US" altLang="zh-TW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) </a:t>
            </a:r>
            <a:r>
              <a:rPr lang="zh-TW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。</a:t>
            </a:r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r>
              <a:rPr lang="zh-TW" altLang="zh-TW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學生參與動態展時需穿著正式</a:t>
            </a:r>
            <a:r>
              <a:rPr lang="zh-TW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服裝。</a:t>
            </a:r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遴選優秀作品，發放獎金每組</a:t>
            </a:r>
            <a:r>
              <a:rPr lang="en-US" altLang="zh-TW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1500</a:t>
            </a:r>
            <a:r>
              <a:rPr lang="zh-TW" altLang="en-US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元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!!!!!</a:t>
            </a:r>
          </a:p>
          <a:p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遴選組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數：   </a:t>
            </a:r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　論文</a:t>
            </a:r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組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別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-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3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組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優秀作品</a:t>
            </a:r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 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  教學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&amp;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翻譯組別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-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5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組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優秀作品</a:t>
            </a:r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 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  商業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&amp;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觀光組別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-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4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組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優秀作品</a:t>
            </a:r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endParaRPr lang="en-US" altLang="zh-TW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endParaRPr lang="zh-TW" altLang="zh-TW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marL="0" indent="0">
              <a:buNone/>
            </a:pPr>
            <a:endParaRPr lang="zh-TW" altLang="zh-TW" dirty="0"/>
          </a:p>
          <a:p>
            <a:pPr marL="0" indent="0">
              <a:buNone/>
            </a:pPr>
            <a:endParaRPr lang="en-US" altLang="zh-TW" dirty="0" smtClean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612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67544" y="501233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buNone/>
              <a:defRPr kumimoji="0" sz="4800" b="1" cap="small" baseline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l"/>
            <a:r>
              <a:rPr lang="en-US" altLang="zh-TW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presentation</a:t>
            </a:r>
            <a:endParaRPr lang="zh-TW" altLang="en-US" dirty="0"/>
          </a:p>
        </p:txBody>
      </p:sp>
      <p:graphicFrame>
        <p:nvGraphicFramePr>
          <p:cNvPr id="5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899646"/>
              </p:ext>
            </p:extLst>
          </p:nvPr>
        </p:nvGraphicFramePr>
        <p:xfrm>
          <a:off x="487264" y="1372689"/>
          <a:ext cx="7920884" cy="53331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195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95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04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5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355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204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12/10 </a:t>
                      </a:r>
                      <a:r>
                        <a:rPr lang="en-US" sz="1200" kern="100" dirty="0" smtClean="0">
                          <a:effectLst/>
                        </a:rPr>
                        <a:t>(Mon)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12/11 </a:t>
                      </a:r>
                      <a:r>
                        <a:rPr lang="en-US" sz="1200" kern="100" dirty="0" smtClean="0">
                          <a:effectLst/>
                        </a:rPr>
                        <a:t>(Tue)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12/12 </a:t>
                      </a:r>
                      <a:r>
                        <a:rPr lang="en-US" sz="1200" kern="100" dirty="0" smtClean="0">
                          <a:effectLst/>
                        </a:rPr>
                        <a:t>(Wed)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12/13 </a:t>
                      </a:r>
                      <a:r>
                        <a:rPr lang="en-US" sz="1200" kern="100" dirty="0" smtClean="0">
                          <a:effectLst/>
                        </a:rPr>
                        <a:t>(</a:t>
                      </a:r>
                      <a:r>
                        <a:rPr lang="en-US" sz="1200" kern="100" dirty="0" err="1" smtClean="0">
                          <a:effectLst/>
                        </a:rPr>
                        <a:t>Thur</a:t>
                      </a:r>
                      <a:r>
                        <a:rPr lang="en-US" sz="1200" kern="100" dirty="0" smtClean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12/14 </a:t>
                      </a:r>
                      <a:r>
                        <a:rPr lang="en-US" sz="1200" kern="100" dirty="0" smtClean="0">
                          <a:effectLst/>
                        </a:rPr>
                        <a:t>(Fri)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2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13:00 </a:t>
                      </a:r>
                      <a:r>
                        <a:rPr lang="en-US" sz="1200" kern="100" dirty="0" smtClean="0">
                          <a:effectLst/>
                        </a:rPr>
                        <a:t>~ 14:00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Thesis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論文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Teaching &amp;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Translation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教學＆翻譯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Business, Tourism</a:t>
                      </a:r>
                      <a:r>
                        <a:rPr lang="en-US" sz="1200" b="1" kern="100" baseline="0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&amp; Social studies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商業＆觀光＆社會福利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Exchange &amp; Internship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交換＆實習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2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14:00 ~ 15:00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Thesis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論文</a:t>
                      </a:r>
                      <a:endParaRPr lang="zh-TW" altLang="zh-TW" sz="1200" b="1" kern="10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Teaching &amp;</a:t>
                      </a:r>
                      <a:endParaRPr lang="zh-TW" altLang="zh-TW" sz="1200" b="1" kern="10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Translation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教學＆翻譯</a:t>
                      </a:r>
                      <a:endParaRPr lang="zh-TW" altLang="zh-TW" sz="1200" b="1" kern="10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Business, Tourism</a:t>
                      </a:r>
                      <a:r>
                        <a:rPr lang="en-US" altLang="zh-TW" sz="1200" b="1" kern="100" baseline="0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altLang="zh-TW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&amp; Social studies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商業＆觀光＆社會福利</a:t>
                      </a:r>
                      <a:endParaRPr lang="zh-TW" altLang="zh-TW" sz="1200" b="1" kern="10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b="1" kern="10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Exchange &amp; Internship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交換＆實習</a:t>
                      </a:r>
                      <a:endParaRPr lang="zh-TW" altLang="zh-TW" sz="1200" b="1" kern="10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b="1" kern="10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82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15:00 </a:t>
                      </a:r>
                      <a:r>
                        <a:rPr lang="en-US" sz="1200" kern="100" dirty="0" smtClean="0">
                          <a:effectLst/>
                        </a:rPr>
                        <a:t>~ 16:00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1" kern="10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Thesis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論文</a:t>
                      </a:r>
                      <a:endParaRPr lang="zh-TW" altLang="zh-TW" sz="1200" b="1" kern="10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b="1" kern="10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Teaching &amp;</a:t>
                      </a:r>
                      <a:endParaRPr lang="zh-TW" altLang="zh-TW" sz="1200" b="1" kern="10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Translation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教學＆翻譯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Drama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戲劇公演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Business, Tourism</a:t>
                      </a:r>
                      <a:r>
                        <a:rPr lang="en-US" altLang="zh-TW" sz="1200" b="1" kern="100" baseline="0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altLang="zh-TW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&amp; Social studies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商業＆觀光＆社會福利</a:t>
                      </a:r>
                      <a:endParaRPr lang="zh-TW" altLang="zh-TW" sz="1200" b="1" kern="10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Exchange &amp; Internship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交換＆實習</a:t>
                      </a:r>
                      <a:endParaRPr lang="zh-TW" altLang="zh-TW" sz="1200" b="1" kern="10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b="1" kern="10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82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16:00 ~ 17:00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b="1" kern="10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b="1" kern="10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b="1" kern="10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b="1" kern="10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b="1" kern="10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Drama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戲劇公演</a:t>
                      </a:r>
                      <a:endParaRPr lang="zh-TW" altLang="zh-TW" sz="1200" b="1" kern="10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b="1" kern="10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58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738336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</a:rPr>
              <a:t>論文組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別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桌次名單</a:t>
            </a:r>
            <a:endParaRPr lang="zh-TW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467600" cy="4873752"/>
          </a:xfrm>
        </p:spPr>
        <p:txBody>
          <a:bodyPr/>
          <a:lstStyle/>
          <a:p>
            <a:r>
              <a:rPr lang="zh-TW" altLang="en-US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靜態展</a:t>
            </a:r>
            <a:r>
              <a:rPr lang="zh-TW" altLang="en-US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資訊：</a:t>
            </a:r>
            <a:endParaRPr lang="en-US" altLang="zh-TW" dirty="0" smtClean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  <a:p>
            <a:pPr marL="0" indent="0">
              <a:buNone/>
            </a:pPr>
            <a:endParaRPr lang="zh-TW" altLang="en-US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314185"/>
              </p:ext>
            </p:extLst>
          </p:nvPr>
        </p:nvGraphicFramePr>
        <p:xfrm>
          <a:off x="467544" y="1772816"/>
          <a:ext cx="8064896" cy="419811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53468"/>
                <a:gridCol w="753468"/>
                <a:gridCol w="1716232"/>
                <a:gridCol w="1813904"/>
                <a:gridCol w="3027824"/>
              </a:tblGrid>
              <a:tr h="7004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桌次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呈現方式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主題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負責老師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學生名單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9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 dirty="0">
                          <a:solidFill>
                            <a:srgbClr val="FF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10</a:t>
                      </a:r>
                      <a:endParaRPr lang="en-US" altLang="zh-TW" sz="1200" b="1" i="0" u="none" strike="noStrike" dirty="0">
                        <a:solidFill>
                          <a:srgbClr val="FF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書面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論文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白思明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周敬倫</a:t>
                      </a:r>
                      <a:r>
                        <a:rPr lang="en-US" altLang="zh-TW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蔡定錡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47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林秀珍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羅葦倫</a:t>
                      </a:r>
                      <a:r>
                        <a:rPr lang="en-US" altLang="zh-TW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鄭立祥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47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羅宜柔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鍾美琪</a:t>
                      </a:r>
                      <a:r>
                        <a:rPr lang="en-US" altLang="zh-TW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潘家麗</a:t>
                      </a:r>
                      <a:r>
                        <a:rPr lang="en-US" altLang="zh-TW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紀佳均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47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林文川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劉子言</a:t>
                      </a:r>
                      <a:r>
                        <a:rPr lang="en-US" altLang="zh-TW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廖婕婷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47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張登翰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許舒婷</a:t>
                      </a:r>
                      <a:r>
                        <a:rPr lang="en-US" altLang="zh-TW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丁嘉臻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4797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 dirty="0">
                          <a:solidFill>
                            <a:srgbClr val="FF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11</a:t>
                      </a:r>
                      <a:endParaRPr lang="en-US" altLang="zh-TW" sz="1200" b="1" i="0" u="none" strike="noStrike" dirty="0">
                        <a:solidFill>
                          <a:srgbClr val="FF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書面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論文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陳蓮娜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蔡侑錚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47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張妮娜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江偉誠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5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洪錦心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宋庭廷</a:t>
                      </a:r>
                      <a:r>
                        <a:rPr lang="en-US" altLang="zh-TW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吳柔儀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47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盧美妃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江家豪</a:t>
                      </a:r>
                      <a:r>
                        <a:rPr lang="en-US" altLang="zh-TW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王仲薇</a:t>
                      </a:r>
                      <a:r>
                        <a:rPr lang="en-US" altLang="zh-TW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周照恩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852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盧建銘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47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羅輝倫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李麗妃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3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張純華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黃湘淳</a:t>
                      </a:r>
                      <a:r>
                        <a:rPr lang="en-US" altLang="zh-TW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冉庭瑀</a:t>
                      </a:r>
                      <a:r>
                        <a:rPr lang="en-US" altLang="zh-TW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曾佩津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75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539552" y="260648"/>
            <a:ext cx="7467600" cy="73833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論文組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順序名單</a:t>
            </a:r>
            <a:endParaRPr lang="zh-TW" alt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514181"/>
              </p:ext>
            </p:extLst>
          </p:nvPr>
        </p:nvGraphicFramePr>
        <p:xfrm>
          <a:off x="611560" y="1052736"/>
          <a:ext cx="7848872" cy="5328583"/>
        </p:xfrm>
        <a:graphic>
          <a:graphicData uri="http://schemas.openxmlformats.org/drawingml/2006/table">
            <a:tbl>
              <a:tblPr firstRow="1" lastCol="1">
                <a:tableStyleId>{5C22544A-7EE6-4342-B048-85BDC9FD1C3A}</a:tableStyleId>
              </a:tblPr>
              <a:tblGrid>
                <a:gridCol w="862338"/>
                <a:gridCol w="1089899"/>
                <a:gridCol w="862338"/>
                <a:gridCol w="1580953"/>
                <a:gridCol w="2363445"/>
                <a:gridCol w="1089899"/>
              </a:tblGrid>
              <a:tr h="40989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桌次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呈現方式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主題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負責老師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學生名單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順序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zh-TW" altLang="en-US" sz="13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zh-TW" altLang="en-US" sz="13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論文</a:t>
                      </a:r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林秀珍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羅葦倫</a:t>
                      </a:r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鄭立祥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洪錦心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宋庭廷</a:t>
                      </a:r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吳柔儀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張登翰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許舒婷</a:t>
                      </a:r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丁嘉臻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羅宜柔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鍾美琪</a:t>
                      </a:r>
                      <a:r>
                        <a:rPr lang="en-US" altLang="zh-TW" sz="13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3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潘家麗</a:t>
                      </a:r>
                      <a:r>
                        <a:rPr lang="en-US" altLang="zh-TW" sz="13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3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紀佳均</a:t>
                      </a:r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陳蓮娜</a:t>
                      </a:r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蔡侑錚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張純華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黃湘淳</a:t>
                      </a:r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冉庭瑀</a:t>
                      </a:r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曾佩津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羅輝倫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李麗妃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張妮娜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江偉誠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白思明</a:t>
                      </a:r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周敬倫</a:t>
                      </a:r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蔡定錡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林文川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劉子言</a:t>
                      </a:r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廖婕婷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盧美妃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盧建銘</a:t>
                      </a:r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盧美妃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江家豪</a:t>
                      </a:r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王仲薇</a:t>
                      </a:r>
                      <a:r>
                        <a:rPr lang="en-US" altLang="zh-TW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3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周照恩</a:t>
                      </a:r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向下箭號 5"/>
          <p:cNvSpPr/>
          <p:nvPr/>
        </p:nvSpPr>
        <p:spPr>
          <a:xfrm>
            <a:off x="7596336" y="188640"/>
            <a:ext cx="648072" cy="72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80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上台時間：</a:t>
            </a:r>
            <a:r>
              <a:rPr lang="zh-TW" altLang="en-US" dirty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每組</a:t>
            </a:r>
            <a:r>
              <a:rPr lang="en-US" altLang="zh-TW" dirty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10</a:t>
            </a:r>
            <a:r>
              <a:rPr lang="zh-TW" altLang="en-US" dirty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分鐘 </a:t>
            </a:r>
            <a:endParaRPr lang="en-US" altLang="zh-TW" dirty="0">
              <a:solidFill>
                <a:srgbClr val="FF0000"/>
              </a:solidFill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　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*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最後</a:t>
            </a:r>
            <a:r>
              <a:rPr lang="zh-TW" altLang="en-US" dirty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２</a:t>
            </a:r>
            <a:r>
              <a:rPr lang="zh-TW" altLang="en-US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分鐘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會響鈴１次提醒</a:t>
            </a:r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。</a:t>
            </a:r>
            <a:endParaRPr lang="en-US" altLang="zh-TW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　</a:t>
            </a:r>
            <a:r>
              <a:rPr lang="en-US" altLang="zh-TW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*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聽到第</a:t>
            </a:r>
            <a:r>
              <a:rPr lang="zh-TW" altLang="en-US" dirty="0" smtClean="0">
                <a:solidFill>
                  <a:srgbClr val="FF0000"/>
                </a:solidFill>
                <a:latin typeface="華康POP1體W7(P)" panose="040B0700000000000000" pitchFamily="82" charset="-120"/>
                <a:ea typeface="華康POP1體W7(P)" panose="040B0700000000000000" pitchFamily="82" charset="-120"/>
              </a:rPr>
              <a:t>２次響鈴</a:t>
            </a:r>
            <a:r>
              <a:rPr lang="zh-TW" altLang="en-US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則迅速結束</a:t>
            </a:r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並走下台。</a:t>
            </a:r>
            <a:endParaRPr lang="en-US" altLang="zh-TW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endParaRPr lang="en-US" altLang="zh-TW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r>
              <a:rPr lang="zh-TW" altLang="en-US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報告內容項目：</a:t>
            </a:r>
            <a:endParaRPr lang="en-US" altLang="zh-TW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lvl="1"/>
            <a:r>
              <a:rPr lang="en-US" altLang="zh-TW" sz="2400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A.</a:t>
            </a:r>
            <a:r>
              <a:rPr lang="zh-TW" altLang="en-US" sz="2400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研究動機與目的</a:t>
            </a:r>
            <a:endParaRPr lang="en-US" altLang="zh-TW" sz="2400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lvl="1"/>
            <a:r>
              <a:rPr lang="en-US" altLang="zh-TW" sz="2400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B.</a:t>
            </a:r>
            <a:r>
              <a:rPr lang="zh-TW" altLang="en-US" sz="2400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研究方法</a:t>
            </a:r>
            <a:endParaRPr lang="en-US" altLang="zh-TW" sz="2400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lvl="1"/>
            <a:r>
              <a:rPr lang="en-US" altLang="zh-TW" sz="2400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C.</a:t>
            </a:r>
            <a:r>
              <a:rPr lang="zh-TW" altLang="en-US" sz="2400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研究主題</a:t>
            </a:r>
            <a:endParaRPr lang="en-US" altLang="zh-TW" sz="2400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pPr lvl="1"/>
            <a:r>
              <a:rPr lang="en-US" altLang="zh-TW" sz="2400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D.</a:t>
            </a:r>
            <a:r>
              <a:rPr lang="zh-TW" altLang="en-US" sz="2400" dirty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結論</a:t>
            </a:r>
            <a:endParaRPr lang="en-US" altLang="zh-TW" sz="2400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  <a:p>
            <a:endParaRPr lang="zh-TW" altLang="en-US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39552" y="260648"/>
            <a:ext cx="7467600" cy="73833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論文組別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報告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注意事項</a:t>
            </a:r>
            <a:endParaRPr lang="zh-TW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7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4800" y="404664"/>
            <a:ext cx="7467600" cy="778098"/>
          </a:xfrm>
        </p:spPr>
        <p:txBody>
          <a:bodyPr vert="horz" anchor="b">
            <a:normAutofit fontScale="90000"/>
          </a:bodyPr>
          <a:lstStyle/>
          <a:p>
            <a:pPr algn="ctr"/>
            <a:r>
              <a:rPr lang="zh-TW" altLang="zh-TW" sz="3600" b="1" dirty="0">
                <a:solidFill>
                  <a:schemeClr val="accent2">
                    <a:lumMod val="50000"/>
                  </a:schemeClr>
                </a:solidFill>
              </a:rPr>
              <a:t>教學</a:t>
            </a:r>
            <a:r>
              <a:rPr lang="en-US" altLang="zh-TW" sz="3600" b="1" dirty="0">
                <a:solidFill>
                  <a:schemeClr val="accent2">
                    <a:lumMod val="50000"/>
                  </a:schemeClr>
                </a:solidFill>
              </a:rPr>
              <a:t>&amp;</a:t>
            </a:r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翻譯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組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桌次名單</a:t>
            </a:r>
            <a:r>
              <a:rPr lang="zh-TW" altLang="zh-TW" sz="36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zh-TW" altLang="zh-TW" sz="36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zh-TW" altLang="en-U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485625"/>
              </p:ext>
            </p:extLst>
          </p:nvPr>
        </p:nvGraphicFramePr>
        <p:xfrm>
          <a:off x="323528" y="836712"/>
          <a:ext cx="8208912" cy="576769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1008112"/>
                <a:gridCol w="1226691"/>
                <a:gridCol w="1245104"/>
                <a:gridCol w="1580327"/>
                <a:gridCol w="3148678"/>
              </a:tblGrid>
              <a:tr h="47069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桌</a:t>
                      </a:r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呈現方式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主題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負責老師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學生名單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1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喬惠芝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侯佑蓁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張淇淇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曾鈺婷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16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喬惠芝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李彤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翁一珍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留苗庭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方彥筑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李涓萍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洪錦心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湯旻融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王郁綾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蔣易珊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16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17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翻譯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吳麗英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陳怡婷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黃琳雅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魏盈甄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羅宜柔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林珈宸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林郡芝</a:t>
                      </a:r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顏冠如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羅宜柔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郭威寶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羅宜柔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廖子喻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徐渝涵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羅宜柔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周筱諠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楊于靚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en-US" altLang="zh-TW" sz="16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胡志祥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周楚媛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陳冠蒿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黃珮慈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林彥彣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吳秋慧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孔心妤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胡志祥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柯妮君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盧潔珉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吳秋慧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彭廣寧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吳秋慧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張學尹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張妮娜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邱雯宣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en-US" altLang="zh-TW" sz="16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蘇榮昌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游紋郡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許庭愷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李幸昌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曾建綱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梁瀚文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劉書豪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胡漢霖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王寂岑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黃瑞琳、彭筱嬋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蔡珮琪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林姿妘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林德志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藍麗芬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林柏亭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曾建綱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張家綾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林郁庭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黃俞瑄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01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516</TotalTime>
  <Words>2104</Words>
  <Application>Microsoft Office PowerPoint</Application>
  <PresentationFormat>如螢幕大小 (4:3)</PresentationFormat>
  <Paragraphs>886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壁窗</vt:lpstr>
      <vt:lpstr>Graduation Project</vt:lpstr>
      <vt:lpstr>PowerPoint 簡報</vt:lpstr>
      <vt:lpstr>Project Display</vt:lpstr>
      <vt:lpstr>PowerPoint 簡報</vt:lpstr>
      <vt:lpstr>PowerPoint 簡報</vt:lpstr>
      <vt:lpstr>論文組別-桌次名單</vt:lpstr>
      <vt:lpstr>PowerPoint 簡報</vt:lpstr>
      <vt:lpstr>PowerPoint 簡報</vt:lpstr>
      <vt:lpstr>教學&amp;翻譯組-桌次名單 </vt:lpstr>
      <vt:lpstr>PowerPoint 簡報</vt:lpstr>
      <vt:lpstr>PowerPoint 簡報</vt:lpstr>
      <vt:lpstr>PowerPoint 簡報</vt:lpstr>
      <vt:lpstr>PowerPoint 簡報</vt:lpstr>
      <vt:lpstr>PowerPoint 簡報</vt:lpstr>
      <vt:lpstr>交換&amp;實習組-桌次名單</vt:lpstr>
      <vt:lpstr>交換&amp;實習組-報告順序名單</vt:lpstr>
      <vt:lpstr>PowerPoint 簡報</vt:lpstr>
      <vt:lpstr>桌次1   影片組別- 請注意</vt:lpstr>
      <vt:lpstr>Project Display</vt:lpstr>
      <vt:lpstr>Project Display</vt:lpstr>
      <vt:lpstr>Project presentation</vt:lpstr>
      <vt:lpstr>PowerPoint 簡報</vt:lpstr>
      <vt:lpstr>靜態展－接待區輪值表</vt:lpstr>
      <vt:lpstr>請於11月26日以前，將各自桌次的輪值表繳回系辦公室！ 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Graduation Project</dc:title>
  <dc:creator>wenzao</dc:creator>
  <cp:lastModifiedBy>wenzao</cp:lastModifiedBy>
  <cp:revision>43</cp:revision>
  <dcterms:created xsi:type="dcterms:W3CDTF">2018-11-16T00:59:35Z</dcterms:created>
  <dcterms:modified xsi:type="dcterms:W3CDTF">2018-11-26T04:00:55Z</dcterms:modified>
</cp:coreProperties>
</file>